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8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5030" autoAdjust="0"/>
  </p:normalViewPr>
  <p:slideViewPr>
    <p:cSldViewPr>
      <p:cViewPr varScale="1">
        <p:scale>
          <a:sx n="42" d="100"/>
          <a:sy n="42" d="100"/>
        </p:scale>
        <p:origin x="44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54689-B7BF-40FA-AA35-DB4A590C2CD9}" type="datetimeFigureOut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FC668-3F74-42C6-B0CC-34B3B3B20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B2A5-859C-7FB9-9B96-1E7E6C10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92CC8E-749C-EDA7-7B0D-201546F49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33E6ED-3864-0A94-9DB3-F60157296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C5321C-834B-7015-EB2D-78B14B98D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668-3F74-42C6-B0CC-34B3B3B20B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1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668-3F74-42C6-B0CC-34B3B3B20B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6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sma002452.tistory.com/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SoundMate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32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D9B73-0BB2-D667-819F-7F4D6A22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>
            <a:extLst>
              <a:ext uri="{FF2B5EF4-FFF2-40B4-BE49-F238E27FC236}">
                <a16:creationId xmlns:a16="http://schemas.microsoft.com/office/drawing/2014/main" id="{B88CFC32-7C15-DD51-AF35-6BAF4C1A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3639628"/>
            <a:ext cx="13957300" cy="1638300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5E15B57A-07A5-BC29-CFA8-EE50C06C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1727200"/>
            <a:ext cx="13957300" cy="16383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D1AE05-7B8B-9E4E-1454-BAA129C8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D16AEC-5004-8265-DAE5-6381B0905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0A1077-D2F0-10BF-FD2B-522F8F212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39BED2-1EFF-D769-2755-0E3F319D2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CB71873-A698-15D4-8005-F5F0961FAAB3}"/>
              </a:ext>
            </a:extLst>
          </p:cNvPr>
          <p:cNvSpPr txBox="1"/>
          <p:nvPr/>
        </p:nvSpPr>
        <p:spPr>
          <a:xfrm>
            <a:off x="622300" y="1244600"/>
            <a:ext cx="248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63BA"/>
                </a:solidFill>
                <a:ea typeface="Pretendard Bold"/>
              </a:rPr>
              <a:t>데이터셋</a:t>
            </a:r>
            <a:endParaRPr lang="ko-KR" sz="5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2D86B4D-9019-787C-2CCB-25F9FB967209}"/>
              </a:ext>
            </a:extLst>
          </p:cNvPr>
          <p:cNvSpPr txBox="1"/>
          <p:nvPr/>
        </p:nvSpPr>
        <p:spPr>
          <a:xfrm>
            <a:off x="2590800" y="1854200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데이터 출처 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5CDD604E-48A9-5D92-E13A-7191A40089C8}"/>
              </a:ext>
            </a:extLst>
          </p:cNvPr>
          <p:cNvSpPr txBox="1"/>
          <p:nvPr/>
        </p:nvSpPr>
        <p:spPr>
          <a:xfrm>
            <a:off x="3670300" y="2578100"/>
            <a:ext cx="104267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dirty="0">
                <a:solidFill>
                  <a:srgbClr val="000000"/>
                </a:solidFill>
                <a:latin typeface="Pretendard Regular"/>
                <a:hlinkClick r:id="rId7"/>
              </a:rPr>
              <a:t>https://sma002452.tistory.com/24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배포하는 블로그에서 데이터셋만 발췌 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B5B72409-FDA4-F47A-72D5-D184A56B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5552056"/>
            <a:ext cx="13970000" cy="4267200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DF1E44CA-C11D-68B2-5482-AF8444AC2364}"/>
              </a:ext>
            </a:extLst>
          </p:cNvPr>
          <p:cNvSpPr txBox="1"/>
          <p:nvPr/>
        </p:nvSpPr>
        <p:spPr>
          <a:xfrm>
            <a:off x="3665029" y="6560270"/>
            <a:ext cx="5473700" cy="341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track_name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artist_name</a:t>
            </a:r>
            <a:endParaRPr lang="en-US" altLang="ko-KR" sz="2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artist_popularity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[0~100]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track_popularity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[0~78]</a:t>
            </a:r>
          </a:p>
          <a:p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acousticness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danceability = [0~1]</a:t>
            </a: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39D062E6-AD6A-3521-3E5B-4CB60B471B63}"/>
              </a:ext>
            </a:extLst>
          </p:cNvPr>
          <p:cNvSpPr txBox="1"/>
          <p:nvPr/>
        </p:nvSpPr>
        <p:spPr>
          <a:xfrm>
            <a:off x="7727950" y="6560270"/>
            <a:ext cx="4540250" cy="341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energy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valence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speechiness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instrumentalness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liveness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tempo = [0~250]</a:t>
            </a:r>
          </a:p>
          <a:p>
            <a:pPr>
              <a:lnSpc>
                <a:spcPct val="116199"/>
              </a:lnSpc>
            </a:pPr>
            <a:endParaRPr lang="en-US" altLang="ko-KR" sz="2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64C73EF5-B37B-1B52-98E9-91F884A37E83}"/>
              </a:ext>
            </a:extLst>
          </p:cNvPr>
          <p:cNvSpPr txBox="1"/>
          <p:nvPr/>
        </p:nvSpPr>
        <p:spPr>
          <a:xfrm>
            <a:off x="3665029" y="4487053"/>
            <a:ext cx="104267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Spotify (10,000</a:t>
            </a:r>
            <a:r>
              <a:rPr lang="ko-KR" altLang="en-US" sz="2200" dirty="0">
                <a:latin typeface="Pretendard Regular" panose="020B0600000101010101" charset="-127"/>
                <a:ea typeface="Pretendard Regular" panose="020B0600000101010101" charset="-127"/>
              </a:rPr>
              <a:t>곡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) + Bugs (20,000</a:t>
            </a:r>
            <a:r>
              <a:rPr lang="ko-KR" altLang="en-US" sz="2200" dirty="0">
                <a:latin typeface="Pretendard Regular" panose="020B0600000101010101" charset="-127"/>
                <a:ea typeface="Pretendard Regular" panose="020B0600000101010101" charset="-127"/>
              </a:rPr>
              <a:t>곡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) → </a:t>
            </a:r>
            <a:r>
              <a:rPr lang="ko-KR" altLang="en-US" sz="2200" dirty="0">
                <a:latin typeface="Pretendard Regular" panose="020B0600000101010101" charset="-127"/>
                <a:ea typeface="Pretendard Regular" panose="020B0600000101010101" charset="-127"/>
              </a:rPr>
              <a:t>총 약 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30,000</a:t>
            </a:r>
            <a:r>
              <a:rPr lang="ko-KR" altLang="en-US" sz="2200" dirty="0">
                <a:latin typeface="Pretendard Regular" panose="020B0600000101010101" charset="-127"/>
                <a:ea typeface="Pretendard Regular" panose="020B0600000101010101" charset="-127"/>
              </a:rPr>
              <a:t>곡</a:t>
            </a: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0EA9338F-AD55-E623-0BEE-2BADC7B0D25A}"/>
              </a:ext>
            </a:extLst>
          </p:cNvPr>
          <p:cNvSpPr txBox="1"/>
          <p:nvPr/>
        </p:nvSpPr>
        <p:spPr>
          <a:xfrm>
            <a:off x="2582174" y="3748538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데이터 구성 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CFC9F4FF-A0F9-16A5-64F2-F7514D631114}"/>
              </a:ext>
            </a:extLst>
          </p:cNvPr>
          <p:cNvSpPr txBox="1"/>
          <p:nvPr/>
        </p:nvSpPr>
        <p:spPr>
          <a:xfrm>
            <a:off x="2582174" y="5749027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데이터 특성 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04840645-7A47-5C68-80DE-F88A3E80A1A4}"/>
              </a:ext>
            </a:extLst>
          </p:cNvPr>
          <p:cNvSpPr txBox="1"/>
          <p:nvPr/>
        </p:nvSpPr>
        <p:spPr>
          <a:xfrm>
            <a:off x="11277600" y="6560271"/>
            <a:ext cx="4384375" cy="2520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energy_danceability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[0~1]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acoustic_instrumental_diff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[-1~1]</a:t>
            </a:r>
          </a:p>
          <a:p>
            <a:pPr>
              <a:lnSpc>
                <a:spcPct val="116199"/>
              </a:lnSpc>
            </a:pPr>
            <a:r>
              <a:rPr lang="en-US" altLang="ko-KR" sz="2200" dirty="0" err="1">
                <a:latin typeface="Pretendard Regular" panose="020B0600000101010101" charset="-127"/>
                <a:ea typeface="Pretendard Regular" panose="020B0600000101010101" charset="-127"/>
              </a:rPr>
              <a:t>mood_index</a:t>
            </a:r>
            <a:r>
              <a:rPr lang="en-US" altLang="ko-KR" sz="2200" dirty="0">
                <a:latin typeface="Pretendard Regular" panose="020B0600000101010101" charset="-127"/>
                <a:ea typeface="Pretendard Regular" panose="020B0600000101010101" charset="-127"/>
              </a:rPr>
              <a:t> = [0~1]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endParaRPr lang="en-US" altLang="ko-KR" sz="2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03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1727200"/>
            <a:ext cx="14300200" cy="222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70300" y="2578100"/>
            <a:ext cx="13652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Firebase Authentication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Google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인증을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0300" y="18415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간편하고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안전한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로그인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프로세스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58800" y="1244600"/>
            <a:ext cx="24892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주요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화면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4394200"/>
            <a:ext cx="14300200" cy="2222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70300" y="5257800"/>
            <a:ext cx="13652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OpenAI API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자연스럽게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대화형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인터페이스입니다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4521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친화적인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대화형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UI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7073900"/>
            <a:ext cx="14300200" cy="222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0300" y="7937500"/>
            <a:ext cx="136525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feature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적합한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음악을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추천하고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YouTube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생성해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감상할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마음에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드는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음악을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플레이리스트에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저장해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있으며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곡들은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반영됩니다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0300" y="7188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개인화된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음악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링크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제공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최광민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홍정원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이윤기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Android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/ DB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역할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분담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팀원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역할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분담과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협업을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프로젝트를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성공적으로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완수했습니다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과정은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다음과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같습니다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Git-flow (main/develop/feature)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Pull Request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GitHub Issues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GitHub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협업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Firebase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안정화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캐싱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해결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5000" y="1244600"/>
            <a:ext cx="248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개발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1200" y="1244600"/>
            <a:ext cx="24892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한계와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현재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한계점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향후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개선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방향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64900" y="4483100"/>
            <a:ext cx="66294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유사도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계산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방식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장르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매핑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고도화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고도화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세션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저장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상태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복원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도입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응답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캐시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적용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스트리밍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API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연계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검토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보안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보호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체계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강화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479800" y="4483100"/>
            <a:ext cx="59690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 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결과의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일관성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콘텐츠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방식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→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취향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모바일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네트워크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의존도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높음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중복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가능성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내역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초기화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저작권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고려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654300"/>
            <a:ext cx="14300200" cy="610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16400" y="3492500"/>
            <a:ext cx="13169900" cy="4330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감정과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음악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추천의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연관성을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실제로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구현하며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문제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해결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능력을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기를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있었음</a:t>
            </a:r>
          </a:p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OpenAI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연동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앱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프론트엔드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, API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서버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구현을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기술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역량이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크게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향상됨</a:t>
            </a:r>
          </a:p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GitHub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협업을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팀워크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의사소통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능력을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배양함</a:t>
            </a:r>
          </a:p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확장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서비스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고도화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가능성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확인</a:t>
            </a:r>
          </a:p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프로젝트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경험이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IT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서비스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기획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/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진로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결정에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중요한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영향을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줌</a:t>
            </a:r>
          </a:p>
          <a:p>
            <a:pPr lvl="0" algn="ctr">
              <a:lnSpc>
                <a:spcPct val="132800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감정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정서적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가치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제공이라는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사회적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의의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확인</a:t>
            </a:r>
          </a:p>
          <a:p>
            <a:pPr lvl="0" algn="ctr">
              <a:lnSpc>
                <a:spcPct val="132800"/>
              </a:lnSpc>
            </a:pPr>
            <a:endParaRPr lang="ko-KR" sz="3100" b="0" i="0" u="none" strike="noStrike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698500"/>
            <a:ext cx="1282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4102100"/>
            <a:ext cx="4546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졸업작품의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범위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31242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124200"/>
            <a:ext cx="546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4102100"/>
            <a:ext cx="4546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추천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감정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접근의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필요성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Light"/>
              </a:rPr>
              <a:t>심리케어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가능성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8200" y="31242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기획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0" y="3124200"/>
            <a:ext cx="546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8900" y="41021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음악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추천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8900" y="31242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흐름도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14200" y="3124200"/>
            <a:ext cx="736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0200" y="70866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음악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추천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유튜브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61214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주요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" y="6121400"/>
            <a:ext cx="736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8200" y="7086600"/>
            <a:ext cx="45466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Frontend: Kotlin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Backend: Spring Boot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AI: OpenAI GPT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DB: MySQL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Firebase (Google Login)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8200" y="61214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기술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스택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6200" y="6121400"/>
            <a:ext cx="723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5.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7086600"/>
            <a:ext cx="4546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다이어그램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컴포넌트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흐름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88900" y="6121400"/>
            <a:ext cx="4584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39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063BA"/>
                </a:solidFill>
                <a:ea typeface="Pretendard Bold"/>
              </a:rPr>
              <a:t>구조도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4700" y="6121400"/>
            <a:ext cx="546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6.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4700" y="3911600"/>
            <a:ext cx="143510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(GPT API)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적합한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음악을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추천하는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개인화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감정을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파악하고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추천을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정서적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유도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기술의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실용성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환경에서의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탐색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2794000"/>
            <a:ext cx="14376400" cy="71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63BA"/>
                </a:solidFill>
                <a:ea typeface="Pretendard SemiBold"/>
              </a:rPr>
              <a:t>프로젝트의</a:t>
            </a:r>
            <a:r>
              <a:rPr lang="en-US" sz="4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63BA"/>
                </a:solidFill>
                <a:ea typeface="Pretendard SemiBold"/>
              </a:rPr>
              <a:t>목적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400800"/>
            <a:ext cx="14376400" cy="71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63BA"/>
                </a:solidFill>
                <a:ea typeface="Pretendard SemiBold"/>
              </a:rPr>
              <a:t>기대</a:t>
            </a:r>
            <a:r>
              <a:rPr lang="en-US" sz="4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63BA"/>
                </a:solidFill>
                <a:ea typeface="Pretendard SemiBold"/>
              </a:rPr>
              <a:t>효과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416800"/>
            <a:ext cx="143510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긍정적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전환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유도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추천의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주관성을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보완하는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심리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케어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웰니스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서비스에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5000" y="1244600"/>
            <a:ext cx="24892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9900" y="1397000"/>
            <a:ext cx="248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기획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553200"/>
            <a:ext cx="62230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기존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505700"/>
            <a:ext cx="6197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장르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반영하지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정교한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부재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규칙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위주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553200"/>
            <a:ext cx="62230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접근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505700"/>
            <a:ext cx="6197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대화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추론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감정에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최적화된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정서적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안정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유도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심리치료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보조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- AI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큐레이션의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상업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비상업적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00" y="68072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대화부터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음악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추천까지의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앱과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자연스럽게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안의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언어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분석합니다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분석된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맞춰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모델이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적절한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음악을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추천하고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제공된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링크를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즉시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감상할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24892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흐름도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84600" y="33147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OpenAI API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텍스트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분류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스펙트럼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단계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21400" y="5143500"/>
            <a:ext cx="685800" cy="68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84600" y="6921500"/>
            <a:ext cx="5384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매칭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개인화된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음악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추천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단계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328C8-99DB-F3D4-2B1C-17AE2E81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>
            <a:extLst>
              <a:ext uri="{FF2B5EF4-FFF2-40B4-BE49-F238E27FC236}">
                <a16:creationId xmlns:a16="http://schemas.microsoft.com/office/drawing/2014/main" id="{65975530-CEB0-3280-C69C-BAFE8A7E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43" y="1735628"/>
            <a:ext cx="3510951" cy="2171700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DF5EECA3-F5D5-CAB2-BBC3-8E9DCCB0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31" y="1739900"/>
            <a:ext cx="3510951" cy="2171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D5E748F-51BD-6213-427D-BF2685FA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8095AB-54DA-1F62-5145-8CAD3A8A6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6F044D-1E8F-A060-B3C4-E11956FA0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A16913-076A-BBA9-EE11-49DA306C3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A49AA0C-53BC-EE98-F41F-79278C0A58D1}"/>
              </a:ext>
            </a:extLst>
          </p:cNvPr>
          <p:cNvSpPr txBox="1"/>
          <p:nvPr/>
        </p:nvSpPr>
        <p:spPr>
          <a:xfrm>
            <a:off x="622300" y="1244600"/>
            <a:ext cx="248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63BA"/>
                </a:solidFill>
                <a:ea typeface="Pretendard Bold"/>
              </a:rPr>
              <a:t>세부 흐름</a:t>
            </a:r>
            <a:endParaRPr lang="ko-KR" sz="5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6508FF-9F07-BE91-435F-62F347FA61CB}"/>
              </a:ext>
            </a:extLst>
          </p:cNvPr>
          <p:cNvSpPr txBox="1"/>
          <p:nvPr/>
        </p:nvSpPr>
        <p:spPr>
          <a:xfrm>
            <a:off x="3386030" y="1933742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1.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사용자 입력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E4C891A-09B4-FF58-F0D3-7239B21A37AB}"/>
              </a:ext>
            </a:extLst>
          </p:cNvPr>
          <p:cNvSpPr txBox="1"/>
          <p:nvPr/>
        </p:nvSpPr>
        <p:spPr>
          <a:xfrm>
            <a:off x="3834834" y="2884571"/>
            <a:ext cx="2855343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앱에서 텍스트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사진 입력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>
              <a:lnSpc>
                <a:spcPct val="116199"/>
              </a:lnSpc>
            </a:pPr>
            <a:endParaRPr lang="en-US" altLang="ko-KR" sz="2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2353335-09FE-4764-AA29-33D0A8AE5B43}"/>
              </a:ext>
            </a:extLst>
          </p:cNvPr>
          <p:cNvSpPr txBox="1"/>
          <p:nvPr/>
        </p:nvSpPr>
        <p:spPr>
          <a:xfrm>
            <a:off x="7771477" y="1933742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2. GPT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분석 요청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9D1FD0F-A1AA-8123-6545-D7A0C7EF857D}"/>
              </a:ext>
            </a:extLst>
          </p:cNvPr>
          <p:cNvSpPr txBox="1"/>
          <p:nvPr/>
        </p:nvSpPr>
        <p:spPr>
          <a:xfrm>
            <a:off x="8102791" y="2666621"/>
            <a:ext cx="3040653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 대화 내용을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prompt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구성하여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 API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전달</a:t>
            </a:r>
            <a:endParaRPr lang="en-US" altLang="ko-KR" sz="2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7902520C-C0A3-C35E-C10E-55317A6A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253" y="1711068"/>
            <a:ext cx="3510951" cy="21717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5F07CE16-C0B5-9066-2CA2-7BD1FEE6EA25}"/>
              </a:ext>
            </a:extLst>
          </p:cNvPr>
          <p:cNvSpPr txBox="1"/>
          <p:nvPr/>
        </p:nvSpPr>
        <p:spPr>
          <a:xfrm>
            <a:off x="11964593" y="1854200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dirty="0">
                <a:solidFill>
                  <a:srgbClr val="0063BA"/>
                </a:solidFill>
                <a:ea typeface="Pretendard SemiBold"/>
              </a:rPr>
              <a:t>3. </a:t>
            </a:r>
            <a:r>
              <a:rPr lang="ko-KR" altLang="en-US" sz="3100" dirty="0">
                <a:solidFill>
                  <a:srgbClr val="0063BA"/>
                </a:solidFill>
                <a:ea typeface="Pretendard SemiBold"/>
              </a:rPr>
              <a:t>특성 추출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0A71B76-C108-ABAB-3F18-ABC0E188A6D7}"/>
              </a:ext>
            </a:extLst>
          </p:cNvPr>
          <p:cNvSpPr txBox="1"/>
          <p:nvPr/>
        </p:nvSpPr>
        <p:spPr>
          <a:xfrm>
            <a:off x="12362006" y="2536147"/>
            <a:ext cx="3040653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응답으로 감정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분위기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오디오 특성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recom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mend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여부 추출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93FAA4E-BB63-2156-3944-202DD2E3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31" y="4428541"/>
            <a:ext cx="3510951" cy="21717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C48EF0E-CFA1-7B07-380E-4761704935B1}"/>
              </a:ext>
            </a:extLst>
          </p:cNvPr>
          <p:cNvSpPr txBox="1"/>
          <p:nvPr/>
        </p:nvSpPr>
        <p:spPr>
          <a:xfrm>
            <a:off x="3347752" y="4554670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4.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추천 여부 판단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2CEB261-D417-5BA6-DABF-F612118EF7C1}"/>
              </a:ext>
            </a:extLst>
          </p:cNvPr>
          <p:cNvSpPr txBox="1"/>
          <p:nvPr/>
        </p:nvSpPr>
        <p:spPr>
          <a:xfrm>
            <a:off x="3763690" y="5139243"/>
            <a:ext cx="2923164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ecommend=false </a:t>
            </a:r>
          </a:p>
          <a:p>
            <a:pPr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감정 저장 후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대화만 유지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>
              <a:lnSpc>
                <a:spcPct val="1161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recommend=true </a:t>
            </a:r>
          </a:p>
          <a:p>
            <a:pPr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다음 단계 진행 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FFE1B4F8-38AC-BEB6-8596-4F93CF1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43" y="4425950"/>
            <a:ext cx="3510951" cy="2171700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712CEA1D-CAF3-8DAF-65E4-2DE384535B17}"/>
              </a:ext>
            </a:extLst>
          </p:cNvPr>
          <p:cNvSpPr txBox="1"/>
          <p:nvPr/>
        </p:nvSpPr>
        <p:spPr>
          <a:xfrm>
            <a:off x="7675312" y="4596438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5.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감정 이력 반영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883377CE-9F40-3DC5-6B01-3635D3666C7D}"/>
              </a:ext>
            </a:extLst>
          </p:cNvPr>
          <p:cNvSpPr txBox="1"/>
          <p:nvPr/>
        </p:nvSpPr>
        <p:spPr>
          <a:xfrm>
            <a:off x="8108542" y="5377585"/>
            <a:ext cx="2923164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감정 이력을 기반으로 가중 평균 특성 계산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5C1E1A80-9F7B-D4B8-518D-2AC998DE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203" y="4440684"/>
            <a:ext cx="3510951" cy="21717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CD063915-DCDB-F04B-1026-3431C8DD466F}"/>
              </a:ext>
            </a:extLst>
          </p:cNvPr>
          <p:cNvSpPr txBox="1"/>
          <p:nvPr/>
        </p:nvSpPr>
        <p:spPr>
          <a:xfrm>
            <a:off x="12132087" y="4633667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6.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유사도 및 인기 계산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F40E81B1-BB6D-DEC9-2F31-CC3AA2AEA1F1}"/>
              </a:ext>
            </a:extLst>
          </p:cNvPr>
          <p:cNvSpPr txBox="1"/>
          <p:nvPr/>
        </p:nvSpPr>
        <p:spPr>
          <a:xfrm>
            <a:off x="12176291" y="5378570"/>
            <a:ext cx="3491584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Euclidean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거리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인기도 보정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(0.7 *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거리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+ 0.3 *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인기점수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5EBFE415-4D0F-8CF3-C7DE-407DA68F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31" y="7122695"/>
            <a:ext cx="3510951" cy="217170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A72866F7-3B28-7896-A8E7-11D106513FE4}"/>
              </a:ext>
            </a:extLst>
          </p:cNvPr>
          <p:cNvSpPr txBox="1"/>
          <p:nvPr/>
        </p:nvSpPr>
        <p:spPr>
          <a:xfrm>
            <a:off x="3314700" y="7270442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7.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추천 곡 선택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1691F803-6DF3-4434-A649-57733182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43" y="7122542"/>
            <a:ext cx="3510951" cy="2171700"/>
          </a:xfrm>
          <a:prstGeom prst="rect">
            <a:avLst/>
          </a:prstGeom>
        </p:spPr>
      </p:pic>
      <p:sp>
        <p:nvSpPr>
          <p:cNvPr id="36" name="TextBox 6">
            <a:extLst>
              <a:ext uri="{FF2B5EF4-FFF2-40B4-BE49-F238E27FC236}">
                <a16:creationId xmlns:a16="http://schemas.microsoft.com/office/drawing/2014/main" id="{35483CA3-A79A-0A61-E1E1-F1CE6719FD4B}"/>
              </a:ext>
            </a:extLst>
          </p:cNvPr>
          <p:cNvSpPr txBox="1"/>
          <p:nvPr/>
        </p:nvSpPr>
        <p:spPr>
          <a:xfrm>
            <a:off x="3773754" y="7973182"/>
            <a:ext cx="2923164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중복 추천 제외 후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추천 받은 유사도 상위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200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곡 중 무작위 선택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42685312-3DEF-D556-95AE-243D064FB572}"/>
              </a:ext>
            </a:extLst>
          </p:cNvPr>
          <p:cNvSpPr txBox="1"/>
          <p:nvPr/>
        </p:nvSpPr>
        <p:spPr>
          <a:xfrm>
            <a:off x="7675312" y="7116481"/>
            <a:ext cx="3703282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0063BA"/>
                </a:solidFill>
                <a:ea typeface="Pretendard SemiBold"/>
              </a:rPr>
              <a:t>8. </a:t>
            </a:r>
            <a:r>
              <a:rPr lang="ko-KR" altLang="en-US" sz="3100" b="0" i="0" u="none" strike="noStrike" dirty="0">
                <a:solidFill>
                  <a:srgbClr val="0063BA"/>
                </a:solidFill>
                <a:ea typeface="Pretendard SemiBold"/>
              </a:rPr>
              <a:t>최종 응답</a:t>
            </a:r>
            <a:endParaRPr lang="ko-KR" sz="31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E28C1A71-FD90-2018-5D7E-C063CB44AB3F}"/>
              </a:ext>
            </a:extLst>
          </p:cNvPr>
          <p:cNvSpPr txBox="1"/>
          <p:nvPr/>
        </p:nvSpPr>
        <p:spPr>
          <a:xfrm>
            <a:off x="8079169" y="7675281"/>
            <a:ext cx="2981909" cy="16794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YouTube API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곡 이름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아티스트로 검색하고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해당 링크와 함께 사용자에게 응답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34DB8B18-8B08-4A31-F8D0-C6F7CCEDE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375" y="2512802"/>
            <a:ext cx="748266" cy="748266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7FADD9CE-2D4C-8146-DB9E-292B945A8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937" y="2523689"/>
            <a:ext cx="748266" cy="748266"/>
          </a:xfrm>
          <a:prstGeom prst="rect">
            <a:avLst/>
          </a:prstGeom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id="{3ADE4D9F-B79F-B694-ED94-87A28A648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0436" y="5292934"/>
            <a:ext cx="748266" cy="748266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54658164-93B3-3B7A-A2E0-5C50D3F7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098" y="5206437"/>
            <a:ext cx="748266" cy="748266"/>
          </a:xfrm>
          <a:prstGeom prst="rect">
            <a:avLst/>
          </a:prstGeom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EE699DF4-6945-6EA2-4E9D-592E7CB91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937" y="5134098"/>
            <a:ext cx="748266" cy="748266"/>
          </a:xfrm>
          <a:prstGeom prst="rect">
            <a:avLst/>
          </a:prstGeom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B11FF325-4B3A-923E-96C5-65EC7A42B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0436" y="7898671"/>
            <a:ext cx="748266" cy="748266"/>
          </a:xfrm>
          <a:prstGeom prst="rect">
            <a:avLst/>
          </a:prstGeom>
        </p:spPr>
      </p:pic>
      <p:pic>
        <p:nvPicPr>
          <p:cNvPr id="46" name="Picture 3">
            <a:extLst>
              <a:ext uri="{FF2B5EF4-FFF2-40B4-BE49-F238E27FC236}">
                <a16:creationId xmlns:a16="http://schemas.microsoft.com/office/drawing/2014/main" id="{45ECF1D2-0C39-2F78-06D8-745ABF0A8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375" y="7978503"/>
            <a:ext cx="748266" cy="7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1244600"/>
            <a:ext cx="248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주요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기능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감정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OpenAI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다국어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음악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추천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시스템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곡별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feature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feature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Euclidean Distance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정렬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유튜브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링크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음악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메타데이터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Google OAuth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Firebase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MySQL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-DB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암호화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5664200"/>
            <a:ext cx="11163300" cy="87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5800" y="749300"/>
            <a:ext cx="17056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기술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스택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073400"/>
            <a:ext cx="11163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073400"/>
            <a:ext cx="5397500" cy="87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1900" y="32512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29400" y="32893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Kotlin (Android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368800"/>
            <a:ext cx="111633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4368800"/>
            <a:ext cx="53975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31900" y="45466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29400" y="45847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Java Spring Boot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0100" y="2743200"/>
            <a:ext cx="36830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4200"/>
            <a:ext cx="5397500" cy="876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7300" y="58293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AI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4800" y="58801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OpenAI GPT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6959600"/>
            <a:ext cx="111633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959600"/>
            <a:ext cx="5397500" cy="87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71247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DB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54800" y="71755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MySQL + JPA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8255000"/>
            <a:ext cx="111633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8255000"/>
            <a:ext cx="53975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4700" y="4533900"/>
            <a:ext cx="36830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2700" y="5384800"/>
            <a:ext cx="3187700" cy="142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1000" y="6781800"/>
            <a:ext cx="2438400" cy="1219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58800" y="8153400"/>
            <a:ext cx="3898900" cy="1066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57300" y="84201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인증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54800" y="84709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Firebase (Google Login)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감정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음악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추천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챗봇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앱의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전체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아키텍처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시스템은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분석하여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적절한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음악을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추천하는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앱입니다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구조는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크게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프론트엔드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백엔드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구성되어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있으며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부분이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유기적으로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연결되어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서비스를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제공합니다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6600" y="1270000"/>
            <a:ext cx="24892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5000" b="0" i="0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63BA"/>
                </a:solidFill>
                <a:ea typeface="Pretendard Bold"/>
              </a:rPr>
              <a:t>구조도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84600" y="3314700"/>
            <a:ext cx="5384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Kotlin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Android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앱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인터페이스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표시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Firebase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로그인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 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인터페이스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84600" y="68326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Java Spring Boot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OpenAI API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감정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콘텐츠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음악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- MySQL DB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백엔드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1175</Words>
  <Application>Microsoft Office PowerPoint</Application>
  <PresentationFormat>사용자 지정</PresentationFormat>
  <Paragraphs>210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Pretendard Medium</vt:lpstr>
      <vt:lpstr>Calibri</vt:lpstr>
      <vt:lpstr>Pretendard SemiBold</vt:lpstr>
      <vt:lpstr>Arial</vt:lpstr>
      <vt:lpstr>Pretendard Regular</vt:lpstr>
      <vt:lpstr>Pretendard Bold</vt:lpstr>
      <vt:lpstr>맑은 고딕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윤기 이</cp:lastModifiedBy>
  <cp:revision>3</cp:revision>
  <dcterms:created xsi:type="dcterms:W3CDTF">2006-08-16T00:00:00Z</dcterms:created>
  <dcterms:modified xsi:type="dcterms:W3CDTF">2025-08-04T12:11:42Z</dcterms:modified>
</cp:coreProperties>
</file>